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62" r:id="rId5"/>
    <p:sldId id="266" r:id="rId6"/>
    <p:sldId id="264" r:id="rId7"/>
    <p:sldId id="263" r:id="rId8"/>
    <p:sldId id="267" r:id="rId9"/>
    <p:sldId id="265" r:id="rId10"/>
    <p:sldId id="259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39C7F7-E846-4642-9B48-03CA74B13095}" v="38" dt="2022-02-11T14:56:05.314"/>
    <p1510:client id="{1ECF00BF-1837-41FC-9DC5-2D3EAA3D88A7}" v="161" dt="2022-02-12T09:35:55.767"/>
    <p1510:client id="{9A96BF99-7E25-4F58-B080-23F0455CE266}" v="5" dt="2022-02-11T13:39:05.878"/>
    <p1510:client id="{BB3EC756-430E-4031-BBE2-88ED5741C035}" v="78" dt="2022-02-11T19:28:49.072"/>
    <p1510:client id="{C65F40C9-1CE2-4C49-9DA8-4E93F883A66F}" v="138" dt="2022-02-12T09:17:49.624"/>
    <p1510:client id="{CC3A4BC6-1F29-4053-B155-46D35EF25318}" v="59" dt="2022-02-11T10:53:31.437"/>
    <p1510:client id="{E78CC3B6-7F40-4103-AC28-31957A4D0CE9}" v="85" dt="2022-02-11T11:20:15.8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2/11/2022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uku.it/en/big-data-lakes-too-many-ponds-thats-the-problem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64614" y="816805"/>
            <a:ext cx="4252559" cy="2889114"/>
          </a:xfrm>
        </p:spPr>
        <p:txBody>
          <a:bodyPr anchor="b">
            <a:normAutofit/>
          </a:bodyPr>
          <a:lstStyle/>
          <a:p>
            <a:pPr algn="l"/>
            <a:endParaRPr lang="en-US" sz="3400"/>
          </a:p>
          <a:p>
            <a:pPr algn="l"/>
            <a:r>
              <a:rPr lang="en-US" sz="3400" dirty="0"/>
              <a:t>Implementing Slow Changing Dimensions in a Data Warehouse using Hive and </a:t>
            </a:r>
            <a:r>
              <a:rPr lang="en-US" sz="3400" dirty="0" err="1"/>
              <a:t>pySpark</a:t>
            </a:r>
          </a:p>
          <a:p>
            <a:pPr algn="l"/>
            <a:endParaRPr lang="en-US" sz="3400">
              <a:cs typeface="Calibri Ligh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64612" y="3920508"/>
            <a:ext cx="4087305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endParaRPr lang="en-US" sz="1600"/>
          </a:p>
          <a:p>
            <a:pPr algn="l"/>
            <a:r>
              <a:rPr lang="en-US" sz="1600">
                <a:ea typeface="+mn-lt"/>
                <a:cs typeface="+mn-lt"/>
              </a:rPr>
              <a:t>Hive Project- Understand the various types of SCDs and implement these slowly changing dimensions in Hadoop Hive and Spark.</a:t>
            </a:r>
          </a:p>
          <a:p>
            <a:pPr algn="l"/>
            <a:endParaRPr lang="en-US" sz="1600">
              <a:cs typeface="Calibri"/>
            </a:endParaRPr>
          </a:p>
          <a:p>
            <a:pPr algn="l"/>
            <a:endParaRPr lang="en-US" sz="1600">
              <a:cs typeface="Calibri"/>
            </a:endParaRPr>
          </a:p>
        </p:txBody>
      </p:sp>
      <p:sp>
        <p:nvSpPr>
          <p:cNvPr id="58" name="Freeform: Shape 53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88CD53EE-7179-49A0-8708-DB8A97F05E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7765" r="13824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729F4C65-C5F2-4B91-99C2-C10C0F0220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3335" y="1405312"/>
            <a:ext cx="10905066" cy="4031489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1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50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0" name="Content Placeholder 24">
            <a:extLst>
              <a:ext uri="{FF2B5EF4-FFF2-40B4-BE49-F238E27FC236}">
                <a16:creationId xmlns:a16="http://schemas.microsoft.com/office/drawing/2014/main" id="{9D40AE1A-4AD1-4F33-B625-4F7F9AA86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7290" y="2266217"/>
            <a:ext cx="3582072" cy="391015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4400">
                <a:solidFill>
                  <a:schemeClr val="bg1"/>
                </a:solidFill>
                <a:latin typeface="Bookman Old Style"/>
                <a:cs typeface="Calibri"/>
              </a:rPr>
              <a:t>Airflow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  <a:latin typeface="Bookman Old Style"/>
                <a:cs typeface="Calibri"/>
              </a:rPr>
              <a:t>(Tree View)</a:t>
            </a:r>
          </a:p>
        </p:txBody>
      </p:sp>
      <p:pic>
        <p:nvPicPr>
          <p:cNvPr id="4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E0D6B7D-B78A-4EBC-A8D7-1CF37B3116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3272"/>
          <a:stretch/>
        </p:blipFill>
        <p:spPr>
          <a:xfrm>
            <a:off x="4736174" y="434003"/>
            <a:ext cx="7372173" cy="594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0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4334256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18700F5F-3763-4350-9C86-4EAEADA36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3801316" cy="14597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kern="1200">
                <a:solidFill>
                  <a:schemeClr val="bg1"/>
                </a:solidFill>
                <a:latin typeface="Cambria"/>
                <a:ea typeface="Cambria"/>
              </a:rPr>
              <a:t>Overview</a:t>
            </a:r>
          </a:p>
        </p:txBody>
      </p: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4088" y="2050687"/>
            <a:ext cx="3685032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E67EDC7-2F4C-47D2-9E71-FC7DC91DE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93610" y="2121763"/>
            <a:ext cx="3822192" cy="37730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>
                <a:solidFill>
                  <a:schemeClr val="bg1"/>
                </a:solidFill>
                <a:latin typeface="Bookman Old Style"/>
              </a:rPr>
              <a:t>Customers</a:t>
            </a:r>
          </a:p>
          <a:p>
            <a:r>
              <a:rPr lang="en-US" sz="2000">
                <a:solidFill>
                  <a:schemeClr val="bg1"/>
                </a:solidFill>
                <a:latin typeface="Bookman Old Style"/>
              </a:rPr>
              <a:t>Products</a:t>
            </a:r>
          </a:p>
          <a:p>
            <a:r>
              <a:rPr lang="en-US" sz="2000">
                <a:solidFill>
                  <a:schemeClr val="bg1"/>
                </a:solidFill>
                <a:latin typeface="Bookman Old Style"/>
              </a:rPr>
              <a:t>Credit Card</a:t>
            </a:r>
          </a:p>
          <a:p>
            <a:r>
              <a:rPr lang="en-US" sz="2000">
                <a:solidFill>
                  <a:schemeClr val="bg1"/>
                </a:solidFill>
                <a:latin typeface="Bookman Old Style"/>
              </a:rPr>
              <a:t>Sales Order Header</a:t>
            </a:r>
          </a:p>
          <a:p>
            <a:r>
              <a:rPr lang="en-US" sz="2000">
                <a:solidFill>
                  <a:schemeClr val="bg1"/>
                </a:solidFill>
                <a:latin typeface="Bookman Old Style"/>
              </a:rPr>
              <a:t>Sales Order Details</a:t>
            </a:r>
          </a:p>
          <a:p>
            <a:endParaRPr lang="en-US" sz="2000">
              <a:solidFill>
                <a:schemeClr val="bg1"/>
              </a:solidFill>
              <a:latin typeface="Bookman Old Style"/>
            </a:endParaRPr>
          </a:p>
          <a:p>
            <a:endParaRPr lang="en-US" sz="2000">
              <a:solidFill>
                <a:schemeClr val="bg1"/>
              </a:solidFill>
              <a:latin typeface="Bookman Old Style"/>
            </a:endParaRPr>
          </a:p>
          <a:p>
            <a:endParaRPr lang="en-US" sz="2000">
              <a:solidFill>
                <a:schemeClr val="bg1"/>
              </a:solidFill>
              <a:latin typeface="Bookman Old Style"/>
            </a:endParaRPr>
          </a:p>
        </p:txBody>
      </p:sp>
      <p:pic>
        <p:nvPicPr>
          <p:cNvPr id="2" name="Picture 2" descr="Diagram, schematic&#10;&#10;Description automatically generated">
            <a:extLst>
              <a:ext uri="{FF2B5EF4-FFF2-40B4-BE49-F238E27FC236}">
                <a16:creationId xmlns:a16="http://schemas.microsoft.com/office/drawing/2014/main" id="{D1C56ADB-2A60-439E-BBE0-7554D602252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110716" y="1133151"/>
            <a:ext cx="6596652" cy="4436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115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32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34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6A37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5286B65-5C12-4A27-ABD3-2C37CD5BD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1" kern="1200">
                <a:solidFill>
                  <a:srgbClr val="FFFFFF"/>
                </a:solidFill>
                <a:latin typeface="Bookman Old Style"/>
              </a:rPr>
              <a:t>SCD1</a:t>
            </a:r>
            <a:endParaRPr lang="en-US" sz="4000" kern="1200">
              <a:solidFill>
                <a:srgbClr val="FFFFFF"/>
              </a:solidFill>
              <a:latin typeface="Bookman Old Style"/>
              <a:cs typeface="Calibri Light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C5C779D9-C27E-47FB-81ED-D71F2CE4F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2107" y="996009"/>
            <a:ext cx="8065020" cy="508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071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86295E7F-EA66-480B-B001-C8BE7CD61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0040" y="4892040"/>
            <a:ext cx="11548872" cy="1645920"/>
          </a:xfrm>
          <a:prstGeom prst="rect">
            <a:avLst/>
          </a:prstGeom>
          <a:solidFill>
            <a:srgbClr val="262626"/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E7BC2E-9437-4181-98E2-2AF2102A3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11" y="5091762"/>
            <a:ext cx="7484787" cy="1264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 b="1">
                <a:solidFill>
                  <a:srgbClr val="FFFFFF"/>
                </a:solidFill>
                <a:latin typeface="Cambria"/>
                <a:ea typeface="Cambria"/>
              </a:rPr>
              <a:t>SCD1</a:t>
            </a:r>
          </a:p>
        </p:txBody>
      </p:sp>
      <p:sp>
        <p:nvSpPr>
          <p:cNvPr id="30" name="Content Placeholder 27">
            <a:extLst>
              <a:ext uri="{FF2B5EF4-FFF2-40B4-BE49-F238E27FC236}">
                <a16:creationId xmlns:a16="http://schemas.microsoft.com/office/drawing/2014/main" id="{95578888-BF96-41E5-BE7D-1E76E97AF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2119" y="5091763"/>
            <a:ext cx="2871195" cy="12645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>
                <a:solidFill>
                  <a:srgbClr val="FFC000"/>
                </a:solidFill>
                <a:latin typeface="Bookman Old Style"/>
              </a:rPr>
              <a:t>Slowly Changing Dimension 1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14DB4E09-A4DD-4AAB-B85A-CD7A391202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75" r="-1" b="4273"/>
          <a:stretch/>
        </p:blipFill>
        <p:spPr>
          <a:xfrm>
            <a:off x="320040" y="320040"/>
            <a:ext cx="11548872" cy="4303462"/>
          </a:xfrm>
          <a:prstGeom prst="rect">
            <a:avLst/>
          </a:prstGeom>
        </p:spPr>
      </p:pic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3236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673C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3290E3-5963-4226-B6C8-A907C8EA5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kern="1200">
                <a:solidFill>
                  <a:srgbClr val="FFFFFF"/>
                </a:solidFill>
                <a:latin typeface="Bookman Old Style"/>
              </a:rPr>
              <a:t>SCD 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366B1E76-65E4-4E77-904D-BFD21419750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57675" y="2660287"/>
            <a:ext cx="6398048" cy="3646887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813C33-FE5E-4C4B-980D-5C4A672A63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628650"/>
            <a:r>
              <a:rPr lang="en-US" sz="1700">
                <a:solidFill>
                  <a:srgbClr val="FFFFFF"/>
                </a:solidFill>
              </a:rPr>
              <a:t>Copy all </a:t>
            </a:r>
            <a:r>
              <a:rPr lang="en-US" sz="1700" b="1">
                <a:solidFill>
                  <a:srgbClr val="FFFFFF"/>
                </a:solidFill>
              </a:rPr>
              <a:t>new record</a:t>
            </a:r>
            <a:r>
              <a:rPr lang="en-US" sz="1700">
                <a:solidFill>
                  <a:srgbClr val="FFFFFF"/>
                </a:solidFill>
              </a:rPr>
              <a:t> from the source which is not present in the target, copy all </a:t>
            </a:r>
            <a:r>
              <a:rPr lang="en-US" sz="1700" b="1">
                <a:solidFill>
                  <a:srgbClr val="FFFFFF"/>
                </a:solidFill>
              </a:rPr>
              <a:t>updated records</a:t>
            </a:r>
            <a:r>
              <a:rPr lang="en-US" sz="1700">
                <a:solidFill>
                  <a:srgbClr val="FFFFFF"/>
                </a:solidFill>
              </a:rPr>
              <a:t> from the source to the temp table, copy all </a:t>
            </a:r>
            <a:r>
              <a:rPr lang="en-US" sz="1700" b="1">
                <a:solidFill>
                  <a:srgbClr val="FFFFFF"/>
                </a:solidFill>
              </a:rPr>
              <a:t>not updated records</a:t>
            </a:r>
            <a:r>
              <a:rPr lang="en-US" sz="1700">
                <a:solidFill>
                  <a:srgbClr val="FFFFFF"/>
                </a:solidFill>
              </a:rPr>
              <a:t> from source to temp ( set all the</a:t>
            </a:r>
            <a:r>
              <a:rPr lang="en-US" sz="1700" b="1">
                <a:solidFill>
                  <a:srgbClr val="FFFFFF"/>
                </a:solidFill>
              </a:rPr>
              <a:t> flag  as true</a:t>
            </a:r>
            <a:r>
              <a:rPr lang="en-US" sz="1700">
                <a:solidFill>
                  <a:srgbClr val="FFFFFF"/>
                </a:solidFill>
              </a:rPr>
              <a:t>)</a:t>
            </a:r>
          </a:p>
          <a:p>
            <a:pPr marL="628650"/>
            <a:r>
              <a:rPr lang="en-US" sz="1700">
                <a:solidFill>
                  <a:srgbClr val="FFFFFF"/>
                </a:solidFill>
              </a:rPr>
              <a:t>Copy all records  from target (which are updated in the  source record) set </a:t>
            </a:r>
            <a:r>
              <a:rPr lang="en-US" sz="1700" b="1">
                <a:solidFill>
                  <a:srgbClr val="FFFFFF"/>
                </a:solidFill>
              </a:rPr>
              <a:t>flag as false</a:t>
            </a:r>
            <a:r>
              <a:rPr lang="en-US" sz="1700">
                <a:solidFill>
                  <a:srgbClr val="FFFFFF"/>
                </a:solidFill>
              </a:rPr>
              <a:t>, Copy all the record which is not present in the source-target set the</a:t>
            </a:r>
            <a:r>
              <a:rPr lang="en-US" sz="1700" b="1">
                <a:solidFill>
                  <a:srgbClr val="FFFFFF"/>
                </a:solidFill>
              </a:rPr>
              <a:t> flag as true</a:t>
            </a:r>
          </a:p>
          <a:p>
            <a:pPr marL="628650"/>
            <a:r>
              <a:rPr lang="en-US" sz="1700">
                <a:solidFill>
                  <a:srgbClr val="FFFFFF"/>
                </a:solidFill>
              </a:rPr>
              <a:t>Finally after step 1 &amp; 2 overwrite the </a:t>
            </a:r>
            <a:r>
              <a:rPr lang="en-US" sz="1700" b="1">
                <a:solidFill>
                  <a:srgbClr val="FFFFFF"/>
                </a:solidFill>
              </a:rPr>
              <a:t>customer_temp</a:t>
            </a:r>
            <a:r>
              <a:rPr lang="en-US" sz="1700">
                <a:solidFill>
                  <a:srgbClr val="FFFFFF"/>
                </a:solidFill>
              </a:rPr>
              <a:t> to the </a:t>
            </a:r>
            <a:r>
              <a:rPr lang="en-US" sz="1700" b="1">
                <a:solidFill>
                  <a:srgbClr val="FFFFFF"/>
                </a:solidFill>
              </a:rPr>
              <a:t>store.customer</a:t>
            </a:r>
            <a:r>
              <a:rPr lang="en-US" sz="1700">
                <a:solidFill>
                  <a:srgbClr val="FFFFFF"/>
                </a:solidFill>
              </a:rPr>
              <a:t>(target)</a:t>
            </a:r>
          </a:p>
          <a:p>
            <a:pPr marL="342900"/>
            <a:endParaRPr lang="en-US" sz="1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5572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36FC16-285E-4997-B1C8-60936811A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SCD2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15AE8350-4E07-4115-A1E9-FCE10ED2D5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6354" y="1683967"/>
            <a:ext cx="10339291" cy="4376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775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4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7B55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7DAB79-15FA-4B9B-A717-42942A9B5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b="1" kern="1200">
                <a:solidFill>
                  <a:srgbClr val="FFFFFF"/>
                </a:solidFill>
                <a:latin typeface="Bookman Old Style"/>
              </a:rPr>
              <a:t>SCD 4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4" descr="Diagram&#10;&#10;Description automatically generated">
            <a:extLst>
              <a:ext uri="{FF2B5EF4-FFF2-40B4-BE49-F238E27FC236}">
                <a16:creationId xmlns:a16="http://schemas.microsoft.com/office/drawing/2014/main" id="{28E74483-0B29-4341-9F62-59A8F1AA9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44" y="3159524"/>
            <a:ext cx="6579910" cy="2648413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1E3B99-6ADE-4E0E-AFFA-6D98BF0524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  <a:latin typeface="Cambria"/>
                <a:ea typeface="Cambria"/>
              </a:rPr>
              <a:t>The Type 4 method is usually referred to as using "</a:t>
            </a:r>
            <a:r>
              <a:rPr lang="en-US" sz="1700" b="1" dirty="0">
                <a:solidFill>
                  <a:srgbClr val="FFFFFF"/>
                </a:solidFill>
                <a:latin typeface="Cambria"/>
                <a:ea typeface="Cambria"/>
              </a:rPr>
              <a:t>history tables</a:t>
            </a:r>
            <a:r>
              <a:rPr lang="en-US" sz="1700" dirty="0">
                <a:solidFill>
                  <a:srgbClr val="FFFFFF"/>
                </a:solidFill>
                <a:latin typeface="Cambria"/>
                <a:ea typeface="Cambria"/>
              </a:rPr>
              <a:t>", where one table keeps the current data, and an additional table is used to keep a record of some or all changes. Both the surrogate keys are referenced in the fact table to enhance query performance.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1700" b="1">
              <a:solidFill>
                <a:srgbClr val="FFFFFF"/>
              </a:solidFill>
              <a:latin typeface="Cambria"/>
              <a:ea typeface="Cambria"/>
            </a:endParaRPr>
          </a:p>
          <a:p>
            <a:r>
              <a:rPr lang="en-US" sz="2400" b="1" dirty="0">
                <a:cs typeface="Calibri"/>
              </a:rPr>
              <a:t>SCD type 4 - Fast growing dimension</a:t>
            </a:r>
            <a:endParaRPr lang="en-US" sz="2400" dirty="0">
              <a:ea typeface="+mn-lt"/>
              <a:cs typeface="+mn-lt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rgbClr val="FFFFFF"/>
                </a:solidFill>
                <a:latin typeface="Cambria"/>
                <a:ea typeface="Cambria"/>
              </a:rPr>
              <a:t>SCD type 4 provides a solution to handle the rapid changes in the dimension tables. The concept lies in creating a junk dimension or a </a:t>
            </a:r>
            <a:r>
              <a:rPr lang="en-US" sz="1700" b="1" dirty="0">
                <a:solidFill>
                  <a:srgbClr val="FFFFFF"/>
                </a:solidFill>
                <a:latin typeface="Cambria"/>
                <a:ea typeface="Cambria"/>
              </a:rPr>
              <a:t>small dimension table</a:t>
            </a:r>
            <a:r>
              <a:rPr lang="en-US" sz="1700" dirty="0">
                <a:solidFill>
                  <a:srgbClr val="FFFFFF"/>
                </a:solidFill>
                <a:latin typeface="Cambria"/>
                <a:ea typeface="Cambria"/>
              </a:rPr>
              <a:t> with all the possible values of the rapid growing attributes of the dimension.</a:t>
            </a:r>
          </a:p>
        </p:txBody>
      </p:sp>
    </p:spTree>
    <p:extLst>
      <p:ext uri="{BB962C8B-B14F-4D97-AF65-F5344CB8AC3E}">
        <p14:creationId xmlns:p14="http://schemas.microsoft.com/office/powerpoint/2010/main" val="680851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879579-CAEC-41F9-870E-7A13D917C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01ED2-392C-4695-813B-6671A86C4D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&lt;IndividualSurvey </a:t>
            </a:r>
            <a:r>
              <a:rPr lang="en-US" sz="1500" err="1">
                <a:ea typeface="+mn-lt"/>
                <a:cs typeface="+mn-lt"/>
              </a:rPr>
              <a:t>xmlns</a:t>
            </a:r>
            <a:r>
              <a:rPr lang="en-US" sz="1500">
                <a:ea typeface="+mn-lt"/>
                <a:cs typeface="+mn-lt"/>
              </a:rPr>
              <a:t>="http://schemas.microsoft.com/</a:t>
            </a:r>
            <a:r>
              <a:rPr lang="en-US" sz="1500" err="1">
                <a:ea typeface="+mn-lt"/>
                <a:cs typeface="+mn-lt"/>
              </a:rPr>
              <a:t>sqlserver</a:t>
            </a:r>
            <a:r>
              <a:rPr lang="en-US" sz="1500">
                <a:ea typeface="+mn-lt"/>
                <a:cs typeface="+mn-lt"/>
              </a:rPr>
              <a:t>/2004/07/adventure-works/IndividualSurvey"&gt;</a:t>
            </a: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</a:t>
            </a:r>
            <a:r>
              <a:rPr lang="en-US" sz="1500" err="1">
                <a:ea typeface="+mn-lt"/>
                <a:cs typeface="+mn-lt"/>
              </a:rPr>
              <a:t>TotalPurchaseYTD</a:t>
            </a:r>
            <a:r>
              <a:rPr lang="en-US" sz="1500">
                <a:ea typeface="+mn-lt"/>
                <a:cs typeface="+mn-lt"/>
              </a:rPr>
              <a:t>&gt;8248.99&lt;/</a:t>
            </a:r>
            <a:r>
              <a:rPr lang="en-US" sz="1500" err="1">
                <a:ea typeface="+mn-lt"/>
                <a:cs typeface="+mn-lt"/>
              </a:rPr>
              <a:t>TotalPurchaseYTD</a:t>
            </a:r>
            <a:r>
              <a:rPr lang="en-US" sz="1500">
                <a:ea typeface="+mn-lt"/>
                <a:cs typeface="+mn-lt"/>
              </a:rPr>
              <a:t>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</a:t>
            </a:r>
            <a:r>
              <a:rPr lang="en-US" sz="1500" err="1">
                <a:ea typeface="+mn-lt"/>
                <a:cs typeface="+mn-lt"/>
              </a:rPr>
              <a:t>DateFirstPurchase</a:t>
            </a:r>
            <a:r>
              <a:rPr lang="en-US" sz="1500">
                <a:ea typeface="+mn-lt"/>
                <a:cs typeface="+mn-lt"/>
              </a:rPr>
              <a:t>&gt;2001-07-22Z&lt;/</a:t>
            </a:r>
            <a:r>
              <a:rPr lang="en-US" sz="1500" err="1">
                <a:ea typeface="+mn-lt"/>
                <a:cs typeface="+mn-lt"/>
              </a:rPr>
              <a:t>DateFirstPurchase</a:t>
            </a:r>
            <a:r>
              <a:rPr lang="en-US" sz="1500">
                <a:ea typeface="+mn-lt"/>
                <a:cs typeface="+mn-lt"/>
              </a:rPr>
              <a:t>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</a:t>
            </a:r>
            <a:r>
              <a:rPr lang="en-US" sz="1500" err="1">
                <a:ea typeface="+mn-lt"/>
                <a:cs typeface="+mn-lt"/>
              </a:rPr>
              <a:t>BirthDate</a:t>
            </a:r>
            <a:r>
              <a:rPr lang="en-US" sz="1500">
                <a:ea typeface="+mn-lt"/>
                <a:cs typeface="+mn-lt"/>
              </a:rPr>
              <a:t>&gt;1966-04-08Z&lt;/</a:t>
            </a:r>
            <a:r>
              <a:rPr lang="en-US" sz="1500" err="1">
                <a:ea typeface="+mn-lt"/>
                <a:cs typeface="+mn-lt"/>
              </a:rPr>
              <a:t>BirthDate</a:t>
            </a:r>
            <a:r>
              <a:rPr lang="en-US" sz="1500">
                <a:ea typeface="+mn-lt"/>
                <a:cs typeface="+mn-lt"/>
              </a:rPr>
              <a:t>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</a:t>
            </a:r>
            <a:r>
              <a:rPr lang="en-US" sz="1500" err="1">
                <a:ea typeface="+mn-lt"/>
                <a:cs typeface="+mn-lt"/>
              </a:rPr>
              <a:t>MaritalStatus</a:t>
            </a:r>
            <a:r>
              <a:rPr lang="en-US" sz="1500">
                <a:ea typeface="+mn-lt"/>
                <a:cs typeface="+mn-lt"/>
              </a:rPr>
              <a:t>&gt;M&lt;/</a:t>
            </a:r>
            <a:r>
              <a:rPr lang="en-US" sz="1500" err="1">
                <a:ea typeface="+mn-lt"/>
                <a:cs typeface="+mn-lt"/>
              </a:rPr>
              <a:t>MaritalStatus</a:t>
            </a:r>
            <a:r>
              <a:rPr lang="en-US" sz="1500">
                <a:ea typeface="+mn-lt"/>
                <a:cs typeface="+mn-lt"/>
              </a:rPr>
              <a:t>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</a:t>
            </a:r>
            <a:r>
              <a:rPr lang="en-US" sz="1500" err="1">
                <a:ea typeface="+mn-lt"/>
                <a:cs typeface="+mn-lt"/>
              </a:rPr>
              <a:t>YearlyIncome</a:t>
            </a:r>
            <a:r>
              <a:rPr lang="en-US" sz="1500">
                <a:ea typeface="+mn-lt"/>
                <a:cs typeface="+mn-lt"/>
              </a:rPr>
              <a:t>&gt;75001-100000&lt;/</a:t>
            </a:r>
            <a:r>
              <a:rPr lang="en-US" sz="1500" err="1">
                <a:ea typeface="+mn-lt"/>
                <a:cs typeface="+mn-lt"/>
              </a:rPr>
              <a:t>YearlyIncome</a:t>
            </a:r>
            <a:r>
              <a:rPr lang="en-US" sz="1500">
                <a:ea typeface="+mn-lt"/>
                <a:cs typeface="+mn-lt"/>
              </a:rPr>
              <a:t>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&lt;Gender&gt;M&lt;/Gender&gt;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</a:t>
            </a:r>
            <a:r>
              <a:rPr lang="en-US" sz="1500" err="1">
                <a:ea typeface="+mn-lt"/>
                <a:cs typeface="+mn-lt"/>
              </a:rPr>
              <a:t>TotalChildren</a:t>
            </a:r>
            <a:r>
              <a:rPr lang="en-US" sz="1500">
                <a:ea typeface="+mn-lt"/>
                <a:cs typeface="+mn-lt"/>
              </a:rPr>
              <a:t>&gt;2&lt;/</a:t>
            </a:r>
            <a:r>
              <a:rPr lang="en-US" sz="1500" err="1">
                <a:ea typeface="+mn-lt"/>
                <a:cs typeface="+mn-lt"/>
              </a:rPr>
              <a:t>TotalChildren</a:t>
            </a:r>
            <a:r>
              <a:rPr lang="en-US" sz="1500">
                <a:ea typeface="+mn-lt"/>
                <a:cs typeface="+mn-lt"/>
              </a:rPr>
              <a:t>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</a:t>
            </a:r>
            <a:r>
              <a:rPr lang="en-US" sz="1500" err="1">
                <a:ea typeface="+mn-lt"/>
                <a:cs typeface="+mn-lt"/>
              </a:rPr>
              <a:t>NumberChildrenAtHome</a:t>
            </a:r>
            <a:r>
              <a:rPr lang="en-US" sz="1500">
                <a:ea typeface="+mn-lt"/>
                <a:cs typeface="+mn-lt"/>
              </a:rPr>
              <a:t>&gt;0&lt;/</a:t>
            </a:r>
            <a:r>
              <a:rPr lang="en-US" sz="1500" err="1">
                <a:ea typeface="+mn-lt"/>
                <a:cs typeface="+mn-lt"/>
              </a:rPr>
              <a:t>NumberChildrenAtHome</a:t>
            </a:r>
            <a:r>
              <a:rPr lang="en-US" sz="1500">
                <a:ea typeface="+mn-lt"/>
                <a:cs typeface="+mn-lt"/>
              </a:rPr>
              <a:t>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&lt;Education&gt;Bachelors &lt;/Education&gt;</a:t>
            </a: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&lt;Occupation&gt;Professional&lt;/Occupation&gt;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</a:t>
            </a:r>
            <a:r>
              <a:rPr lang="en-US" sz="1500" err="1">
                <a:ea typeface="+mn-lt"/>
                <a:cs typeface="+mn-lt"/>
              </a:rPr>
              <a:t>HomeOwnerFlag</a:t>
            </a:r>
            <a:r>
              <a:rPr lang="en-US" sz="1500">
                <a:ea typeface="+mn-lt"/>
                <a:cs typeface="+mn-lt"/>
              </a:rPr>
              <a:t>&gt;1&lt;/</a:t>
            </a:r>
            <a:r>
              <a:rPr lang="en-US" sz="1500" err="1">
                <a:ea typeface="+mn-lt"/>
                <a:cs typeface="+mn-lt"/>
              </a:rPr>
              <a:t>HomeOwnerFlag</a:t>
            </a:r>
            <a:r>
              <a:rPr lang="en-US" sz="1500">
                <a:ea typeface="+mn-lt"/>
                <a:cs typeface="+mn-lt"/>
              </a:rPr>
              <a:t>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</a:t>
            </a:r>
            <a:r>
              <a:rPr lang="en-US" sz="1500" err="1">
                <a:ea typeface="+mn-lt"/>
                <a:cs typeface="+mn-lt"/>
              </a:rPr>
              <a:t>NumberCarsOwned</a:t>
            </a:r>
            <a:r>
              <a:rPr lang="en-US" sz="1500">
                <a:ea typeface="+mn-lt"/>
                <a:cs typeface="+mn-lt"/>
              </a:rPr>
              <a:t>&gt;0&lt;/</a:t>
            </a:r>
            <a:r>
              <a:rPr lang="en-US" sz="1500" err="1">
                <a:ea typeface="+mn-lt"/>
                <a:cs typeface="+mn-lt"/>
              </a:rPr>
              <a:t>NumberCarsOwned</a:t>
            </a:r>
            <a:r>
              <a:rPr lang="en-US" sz="1500">
                <a:ea typeface="+mn-lt"/>
                <a:cs typeface="+mn-lt"/>
              </a:rPr>
              <a:t>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   &lt;</a:t>
            </a:r>
            <a:r>
              <a:rPr lang="en-US" sz="1500" err="1">
                <a:ea typeface="+mn-lt"/>
                <a:cs typeface="+mn-lt"/>
              </a:rPr>
              <a:t>CommuteDistance</a:t>
            </a:r>
            <a:r>
              <a:rPr lang="en-US" sz="1500">
                <a:ea typeface="+mn-lt"/>
                <a:cs typeface="+mn-lt"/>
              </a:rPr>
              <a:t>&gt;1-2 Miles&lt;/</a:t>
            </a:r>
            <a:r>
              <a:rPr lang="en-US" sz="1500" err="1">
                <a:ea typeface="+mn-lt"/>
                <a:cs typeface="+mn-lt"/>
              </a:rPr>
              <a:t>CommuteDistance</a:t>
            </a:r>
            <a:r>
              <a:rPr lang="en-US" sz="1500">
                <a:ea typeface="+mn-lt"/>
                <a:cs typeface="+mn-lt"/>
              </a:rPr>
              <a:t>&gt;</a:t>
            </a:r>
            <a:endParaRPr lang="en-US" sz="1500">
              <a:cs typeface="Calibri" panose="020F0502020204030204"/>
            </a:endParaRPr>
          </a:p>
          <a:p>
            <a:pPr marL="0" indent="0">
              <a:buNone/>
            </a:pPr>
            <a:r>
              <a:rPr lang="en-US" sz="1500">
                <a:ea typeface="+mn-lt"/>
                <a:cs typeface="+mn-lt"/>
              </a:rPr>
              <a:t>&lt;/IndividualSurvey&gt;</a:t>
            </a:r>
            <a:endParaRPr lang="en-US" sz="1500">
              <a:cs typeface="Calibri" panose="020F0502020204030204"/>
            </a:endParaRPr>
          </a:p>
          <a:p>
            <a:endParaRPr lang="en-US" sz="150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79345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1B2309-3C29-435C-B1A7-61FCF2B93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SCD4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6CC5D4C9-27AB-4F96-B884-1C473351E2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6466" y="1740553"/>
            <a:ext cx="10219067" cy="4263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51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 Implementing Slow Changing Dimensions in a Data Warehouse using Hive and pySpark </vt:lpstr>
      <vt:lpstr>Overview</vt:lpstr>
      <vt:lpstr>SCD1</vt:lpstr>
      <vt:lpstr>SCD1</vt:lpstr>
      <vt:lpstr>SCD 2</vt:lpstr>
      <vt:lpstr>SCD2</vt:lpstr>
      <vt:lpstr>SCD 4</vt:lpstr>
      <vt:lpstr>PowerPoint Presentation</vt:lpstr>
      <vt:lpstr>SCD4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88</cp:revision>
  <dcterms:created xsi:type="dcterms:W3CDTF">2022-02-11T09:44:22Z</dcterms:created>
  <dcterms:modified xsi:type="dcterms:W3CDTF">2022-02-12T10:09:58Z</dcterms:modified>
</cp:coreProperties>
</file>